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21"/>
  </p:notesMasterIdLst>
  <p:sldIdLst>
    <p:sldId id="270" r:id="rId2"/>
    <p:sldId id="266" r:id="rId3"/>
    <p:sldId id="264" r:id="rId4"/>
    <p:sldId id="265" r:id="rId5"/>
    <p:sldId id="256" r:id="rId6"/>
    <p:sldId id="257" r:id="rId7"/>
    <p:sldId id="258" r:id="rId8"/>
    <p:sldId id="259" r:id="rId9"/>
    <p:sldId id="260" r:id="rId10"/>
    <p:sldId id="261" r:id="rId11"/>
    <p:sldId id="262" r:id="rId12"/>
    <p:sldId id="272" r:id="rId13"/>
    <p:sldId id="273" r:id="rId14"/>
    <p:sldId id="274" r:id="rId15"/>
    <p:sldId id="275" r:id="rId16"/>
    <p:sldId id="267" r:id="rId17"/>
    <p:sldId id="268" r:id="rId18"/>
    <p:sldId id="276" r:id="rId19"/>
    <p:sldId id="269" r:id="rId20"/>
  </p:sldIdLst>
  <p:sldSz cx="14630400" cy="8229600"/>
  <p:notesSz cx="8229600" cy="14630400"/>
  <p:embeddedFontLst>
    <p:embeddedFont>
      <p:font typeface="Prata" panose="020B0604020202020204" charset="0"/>
      <p:regular r:id="rId22"/>
    </p:embeddedFont>
    <p:embeddedFont>
      <p:font typeface="Raleway" pitchFamily="2" charset="0"/>
      <p:regular r:id="rId23"/>
      <p:bold r:id="rId24"/>
      <p:italic r:id="rId25"/>
      <p:boldItalic r:id="rId26"/>
    </p:embeddedFont>
    <p:embeddedFont>
      <p:font typeface="Raleway Medium" pitchFamily="2" charset="0"/>
      <p:regular r:id="rId27"/>
      <p: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6808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0A0265-6A57-90B2-6BA0-2E304C836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7197-FC9B-7678-9F6D-FD746B5E9A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F75ACF-4E41-DED3-D0C3-4C40267425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F9AE53-B4D2-0BF4-3C9C-DAFC47EA16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8771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709AB-7E7C-9EED-5963-ABD3359A2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EEC4E9-06E1-0E34-09A7-61027BFDB5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7FD477-99F0-9140-9020-FEF0DC1671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9342-413E-C373-9A27-DEA31F7CDF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502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CF815-2D21-D637-2B60-95D719A26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699E71-C1C0-CC75-52A9-5E6162BA03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D69FFF-DAEA-DFFF-324E-09B05F95C9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61E34-BC9B-5B32-16B3-8D2913D7A2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41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1949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8442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9622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96525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7153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9478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55110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78422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7421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29876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2856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8761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18715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81699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19613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74799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89292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39501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8482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561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1051E222-C18C-BC03-F2B3-8B91E47B9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9" y="0"/>
            <a:ext cx="14401800" cy="82296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5FB52EC6-7CE6-3E4E-156D-28F78B2B5DD6}"/>
              </a:ext>
            </a:extLst>
          </p:cNvPr>
          <p:cNvSpPr txBox="1"/>
          <p:nvPr/>
        </p:nvSpPr>
        <p:spPr>
          <a:xfrm>
            <a:off x="1962363" y="1140432"/>
            <a:ext cx="1070567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400" dirty="0"/>
              <a:t>Detección de placas vehiculares mediante uso de modelos de Deep </a:t>
            </a:r>
            <a:r>
              <a:rPr lang="es-ES" sz="5400" dirty="0" err="1"/>
              <a:t>Learnign</a:t>
            </a:r>
            <a:r>
              <a:rPr lang="es-ES" sz="5400" dirty="0"/>
              <a:t> y Machine </a:t>
            </a:r>
            <a:r>
              <a:rPr lang="es-ES" sz="5400" dirty="0" err="1"/>
              <a:t>Learning</a:t>
            </a:r>
            <a:endParaRPr lang="es-CO" sz="54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5951F99-F8A1-9218-5092-26A5AE007430}"/>
              </a:ext>
            </a:extLst>
          </p:cNvPr>
          <p:cNvSpPr txBox="1"/>
          <p:nvPr/>
        </p:nvSpPr>
        <p:spPr>
          <a:xfrm>
            <a:off x="1664412" y="6489002"/>
            <a:ext cx="38939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Harold David Vergel Sánchez</a:t>
            </a:r>
          </a:p>
          <a:p>
            <a:r>
              <a:rPr lang="es-ES" sz="2400" dirty="0"/>
              <a:t>Yermarin Farid Viana Ossa</a:t>
            </a:r>
          </a:p>
          <a:p>
            <a:r>
              <a:rPr lang="es-ES" sz="2400" dirty="0" err="1"/>
              <a:t>Brallan</a:t>
            </a:r>
            <a:r>
              <a:rPr lang="es-ES" sz="2400" dirty="0"/>
              <a:t> Estiven Isaza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86AC8C2B-611A-95D8-92A9-ABB18BC10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7212" y="6790736"/>
            <a:ext cx="4252745" cy="110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447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57268"/>
            <a:ext cx="68434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Modelos Pre-Entrenados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3006209"/>
            <a:ext cx="30480" cy="3266123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Shape 2"/>
          <p:cNvSpPr/>
          <p:nvPr/>
        </p:nvSpPr>
        <p:spPr>
          <a:xfrm>
            <a:off x="6845022" y="350127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6" name="Shape 3"/>
          <p:cNvSpPr/>
          <p:nvPr/>
        </p:nvSpPr>
        <p:spPr>
          <a:xfrm>
            <a:off x="6365200" y="326136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7" name="Text 4"/>
          <p:cNvSpPr/>
          <p:nvPr/>
        </p:nvSpPr>
        <p:spPr>
          <a:xfrm>
            <a:off x="6561653" y="3346371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23302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Modelos pre-entrenados para idiomas de tipo latino.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845022" y="454461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0" name="Shape 7"/>
          <p:cNvSpPr/>
          <p:nvPr/>
        </p:nvSpPr>
        <p:spPr>
          <a:xfrm>
            <a:off x="6365200" y="430470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8"/>
          <p:cNvSpPr/>
          <p:nvPr/>
        </p:nvSpPr>
        <p:spPr>
          <a:xfrm>
            <a:off x="6516053" y="4389715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867888" y="4276368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Funcionalidad eficiente en escenarios específicos.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845022" y="558796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4" name="Shape 11"/>
          <p:cNvSpPr/>
          <p:nvPr/>
        </p:nvSpPr>
        <p:spPr>
          <a:xfrm>
            <a:off x="6365200" y="534804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5" name="Text 12"/>
          <p:cNvSpPr/>
          <p:nvPr/>
        </p:nvSpPr>
        <p:spPr>
          <a:xfrm>
            <a:off x="6514862" y="5433060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7867888" y="531971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Potencial reducción del rendimiento en idiomas no incluidos en el entrenamiento.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66211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Fine-Tuning de Modelos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Ajustar los modelos pre-entrenados para tareas específicas.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278386"/>
            <a:ext cx="1134070" cy="13608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68022" y="3505200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Reentrenar las redes neuronales con nuevos conjuntos de datos.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639270"/>
            <a:ext cx="1134070" cy="136088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68022" y="486608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Mejora la precisión del modelo en contextos específicos.</a:t>
            </a:r>
            <a:endParaRPr lang="en-US" sz="17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6000155"/>
            <a:ext cx="1134070" cy="1360884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268022" y="622696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Requiere experiencia en PyTorch y acceso a datos etiquetados.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7760" y="478544"/>
            <a:ext cx="86237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dirty="0" err="1">
                <a:solidFill>
                  <a:srgbClr val="F2E782"/>
                </a:solidFill>
                <a:latin typeface="Prata"/>
              </a:rPr>
              <a:t>Metodología</a:t>
            </a:r>
            <a:r>
              <a:rPr lang="en-US" sz="4450" dirty="0">
                <a:solidFill>
                  <a:srgbClr val="F2E782"/>
                </a:solidFill>
                <a:latin typeface="Prata"/>
              </a:rPr>
              <a:t> del Proyecto</a:t>
            </a:r>
          </a:p>
        </p:txBody>
      </p:sp>
      <p:sp>
        <p:nvSpPr>
          <p:cNvPr id="3" name="Text 1"/>
          <p:cNvSpPr/>
          <p:nvPr/>
        </p:nvSpPr>
        <p:spPr>
          <a:xfrm>
            <a:off x="569503" y="1599023"/>
            <a:ext cx="6182284" cy="319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 err="1">
                <a:solidFill>
                  <a:srgbClr val="F2E782"/>
                </a:solidFill>
                <a:latin typeface="Prata"/>
              </a:rPr>
              <a:t>Detección</a:t>
            </a:r>
            <a:r>
              <a:rPr lang="en-US" sz="2200" dirty="0">
                <a:solidFill>
                  <a:srgbClr val="F2E782"/>
                </a:solidFill>
                <a:latin typeface="Prata"/>
              </a:rPr>
              <a:t> de </a:t>
            </a:r>
            <a:r>
              <a:rPr lang="en-US" sz="2200" dirty="0" err="1">
                <a:solidFill>
                  <a:srgbClr val="F2E782"/>
                </a:solidFill>
                <a:latin typeface="Prata"/>
              </a:rPr>
              <a:t>Placas</a:t>
            </a:r>
            <a:r>
              <a:rPr lang="en-US" sz="2200" dirty="0">
                <a:solidFill>
                  <a:srgbClr val="F2E782"/>
                </a:solidFill>
                <a:latin typeface="Prata"/>
              </a:rPr>
              <a:t> </a:t>
            </a:r>
            <a:r>
              <a:rPr lang="en-US" sz="2200" dirty="0" err="1">
                <a:solidFill>
                  <a:srgbClr val="F2E782"/>
                </a:solidFill>
                <a:latin typeface="Prata"/>
              </a:rPr>
              <a:t>mediante</a:t>
            </a:r>
            <a:r>
              <a:rPr lang="en-US" sz="2200" dirty="0">
                <a:solidFill>
                  <a:srgbClr val="F2E782"/>
                </a:solidFill>
                <a:latin typeface="Prata"/>
              </a:rPr>
              <a:t> YOLO11n (Detect)</a:t>
            </a:r>
          </a:p>
        </p:txBody>
      </p:sp>
      <p:sp>
        <p:nvSpPr>
          <p:cNvPr id="5" name="Text 3"/>
          <p:cNvSpPr/>
          <p:nvPr/>
        </p:nvSpPr>
        <p:spPr>
          <a:xfrm>
            <a:off x="8341393" y="1599023"/>
            <a:ext cx="5390507" cy="733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 err="1">
                <a:solidFill>
                  <a:srgbClr val="F2E782"/>
                </a:solidFill>
                <a:latin typeface="Prata"/>
                <a:ea typeface="Prata" pitchFamily="34" charset="-122"/>
                <a:cs typeface="Prata" pitchFamily="34" charset="-120"/>
              </a:rPr>
              <a:t>Reconocimiento</a:t>
            </a:r>
            <a:r>
              <a:rPr lang="en-US" sz="2200" dirty="0">
                <a:solidFill>
                  <a:srgbClr val="F2E782"/>
                </a:solidFill>
                <a:latin typeface="Prata"/>
                <a:ea typeface="Prata" pitchFamily="34" charset="-122"/>
                <a:cs typeface="Prata" pitchFamily="34" charset="-120"/>
              </a:rPr>
              <a:t> de </a:t>
            </a:r>
            <a:r>
              <a:rPr lang="en-US" sz="2200" dirty="0" err="1">
                <a:solidFill>
                  <a:srgbClr val="F2E782"/>
                </a:solidFill>
                <a:latin typeface="Prata"/>
                <a:ea typeface="Prata" pitchFamily="34" charset="-122"/>
                <a:cs typeface="Prata" pitchFamily="34" charset="-120"/>
              </a:rPr>
              <a:t>caracteres</a:t>
            </a:r>
            <a:r>
              <a:rPr lang="en-US" sz="2200" dirty="0">
                <a:solidFill>
                  <a:srgbClr val="F2E782"/>
                </a:solidFill>
                <a:latin typeface="Prata"/>
                <a:ea typeface="Prata" pitchFamily="34" charset="-122"/>
                <a:cs typeface="Prata" pitchFamily="34" charset="-120"/>
              </a:rPr>
              <a:t> </a:t>
            </a:r>
            <a:r>
              <a:rPr lang="en-US" sz="2200" dirty="0" err="1">
                <a:solidFill>
                  <a:srgbClr val="F2E782"/>
                </a:solidFill>
                <a:latin typeface="Prata"/>
                <a:ea typeface="Prata" pitchFamily="34" charset="-122"/>
                <a:cs typeface="Prata" pitchFamily="34" charset="-120"/>
              </a:rPr>
              <a:t>mediante</a:t>
            </a:r>
            <a:r>
              <a:rPr lang="en-US" sz="2200" dirty="0">
                <a:solidFill>
                  <a:srgbClr val="F2E782"/>
                </a:solidFill>
                <a:latin typeface="Prata"/>
                <a:ea typeface="Prata" pitchFamily="34" charset="-122"/>
                <a:cs typeface="Prata" pitchFamily="34" charset="-120"/>
              </a:rPr>
              <a:t> </a:t>
            </a:r>
            <a:r>
              <a:rPr lang="en-US" sz="2200" dirty="0" err="1">
                <a:solidFill>
                  <a:srgbClr val="F2E782"/>
                </a:solidFill>
                <a:latin typeface="Prata"/>
                <a:ea typeface="Prata" pitchFamily="34" charset="-122"/>
                <a:cs typeface="Prata" pitchFamily="34" charset="-120"/>
              </a:rPr>
              <a:t>EasyOCR</a:t>
            </a:r>
            <a:endParaRPr lang="en-US" sz="2200" dirty="0" err="1">
              <a:latin typeface="Prata"/>
            </a:endParaRPr>
          </a:p>
        </p:txBody>
      </p:sp>
      <p:pic>
        <p:nvPicPr>
          <p:cNvPr id="8" name="Imagen 7" descr="Texto&#10;&#10;El contenido generado por inteligencia artificial puede ser incorrecto.">
            <a:extLst>
              <a:ext uri="{FF2B5EF4-FFF2-40B4-BE49-F238E27FC236}">
                <a16:creationId xmlns:a16="http://schemas.microsoft.com/office/drawing/2014/main" id="{30B77977-11DC-DADD-0389-3B17E139A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037" y="3300599"/>
            <a:ext cx="6383548" cy="3474455"/>
          </a:xfrm>
          <a:prstGeom prst="rect">
            <a:avLst/>
          </a:prstGeom>
        </p:spPr>
      </p:pic>
      <p:pic>
        <p:nvPicPr>
          <p:cNvPr id="9" name="Imagen 8" descr="Interfaz de usuario gráfica, Teams&#10;&#10;El contenido generado por inteligencia artificial puede ser incorrecto.">
            <a:extLst>
              <a:ext uri="{FF2B5EF4-FFF2-40B4-BE49-F238E27FC236}">
                <a16:creationId xmlns:a16="http://schemas.microsoft.com/office/drawing/2014/main" id="{55C5F475-3C79-C80D-A000-9DBD8D74D44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87" t="168" r="2369" b="781"/>
          <a:stretch/>
        </p:blipFill>
        <p:spPr>
          <a:xfrm>
            <a:off x="293298" y="2429183"/>
            <a:ext cx="7003917" cy="218452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2A99871-4732-54CE-B51F-A2B0204B4F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423" y="5326452"/>
            <a:ext cx="7010400" cy="2476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BEB90EE1-5616-EC24-1B64-3EE9B51AB9D8}"/>
              </a:ext>
            </a:extLst>
          </p:cNvPr>
          <p:cNvSpPr txBox="1"/>
          <p:nvPr/>
        </p:nvSpPr>
        <p:spPr>
          <a:xfrm>
            <a:off x="1439551" y="4684597"/>
            <a:ext cx="530721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dirty="0">
                <a:solidFill>
                  <a:schemeClr val="bg1"/>
                </a:solidFill>
                <a:ea typeface="+mn-lt"/>
                <a:cs typeface="+mn-lt"/>
              </a:rPr>
              <a:t>https://docs.ultralytics.com/es/tasks/detect/</a:t>
            </a:r>
            <a:endParaRPr lang="es-ES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l="49085" r="305"/>
          <a:stretch/>
        </p:blipFill>
        <p:spPr>
          <a:xfrm>
            <a:off x="11870574" y="0"/>
            <a:ext cx="27514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49019"/>
            <a:ext cx="9146575" cy="642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2800" dirty="0">
                <a:solidFill>
                  <a:srgbClr val="F2E782"/>
                </a:solidFill>
                <a:latin typeface="Prata"/>
              </a:rPr>
              <a:t>Fine-Tuning del </a:t>
            </a:r>
            <a:r>
              <a:rPr lang="en-US" sz="2800" err="1">
                <a:solidFill>
                  <a:srgbClr val="F2E782"/>
                </a:solidFill>
                <a:latin typeface="Prata"/>
              </a:rPr>
              <a:t>modelo</a:t>
            </a:r>
            <a:r>
              <a:rPr lang="en-US" sz="2800" dirty="0">
                <a:solidFill>
                  <a:srgbClr val="F2E782"/>
                </a:solidFill>
                <a:latin typeface="Prata"/>
              </a:rPr>
              <a:t> </a:t>
            </a:r>
            <a:r>
              <a:rPr lang="en-US" sz="2800" err="1">
                <a:solidFill>
                  <a:srgbClr val="F2E782"/>
                </a:solidFill>
                <a:latin typeface="Prata"/>
              </a:rPr>
              <a:t>preentrenado</a:t>
            </a:r>
            <a:r>
              <a:rPr lang="en-US" sz="2800" dirty="0">
                <a:solidFill>
                  <a:srgbClr val="F2E782"/>
                </a:solidFill>
                <a:latin typeface="Prata"/>
              </a:rPr>
              <a:t> YOLO11n</a:t>
            </a:r>
          </a:p>
        </p:txBody>
      </p:sp>
      <p:sp>
        <p:nvSpPr>
          <p:cNvPr id="6" name="Text 3"/>
          <p:cNvSpPr/>
          <p:nvPr/>
        </p:nvSpPr>
        <p:spPr>
          <a:xfrm>
            <a:off x="816011" y="1204718"/>
            <a:ext cx="7366743" cy="1155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57200" indent="-457200">
              <a:lnSpc>
                <a:spcPts val="2850"/>
              </a:lnSpc>
              <a:buAutoNum type="arabicPeriod"/>
            </a:pPr>
            <a:r>
              <a:rPr lang="en-US" sz="2400" dirty="0" err="1">
                <a:solidFill>
                  <a:srgbClr val="CFCBBF"/>
                </a:solidFill>
                <a:latin typeface="Raleway"/>
              </a:rPr>
              <a:t>Extracción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de un Dataset con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etiquetas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en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formato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Yolo11.</a:t>
            </a:r>
            <a:endParaRPr lang="es-ES" dirty="0"/>
          </a:p>
        </p:txBody>
      </p:sp>
      <p:sp>
        <p:nvSpPr>
          <p:cNvPr id="9" name="Text 6"/>
          <p:cNvSpPr/>
          <p:nvPr/>
        </p:nvSpPr>
        <p:spPr>
          <a:xfrm>
            <a:off x="5422583" y="359878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CFCBBF"/>
              </a:solidFill>
              <a:latin typeface="Raleway"/>
            </a:endParaRPr>
          </a:p>
        </p:txBody>
      </p:sp>
      <p:pic>
        <p:nvPicPr>
          <p:cNvPr id="14" name="Imagen 13" descr="Interfaz de usuario gráfica, Aplicación&#10;&#10;El contenido generado por inteligencia artificial puede ser incorrecto.">
            <a:extLst>
              <a:ext uri="{FF2B5EF4-FFF2-40B4-BE49-F238E27FC236}">
                <a16:creationId xmlns:a16="http://schemas.microsoft.com/office/drawing/2014/main" id="{91283941-9F6F-63F7-E2B1-92EA5A440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778" y="1979689"/>
            <a:ext cx="9393381" cy="5417377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CF3B5D5F-949B-8405-CB6C-6CE2C48F3BDB}"/>
              </a:ext>
            </a:extLst>
          </p:cNvPr>
          <p:cNvSpPr txBox="1"/>
          <p:nvPr/>
        </p:nvSpPr>
        <p:spPr>
          <a:xfrm>
            <a:off x="2005262" y="7796462"/>
            <a:ext cx="356134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dirty="0">
                <a:ea typeface="+mn-lt"/>
                <a:cs typeface="+mn-lt"/>
              </a:rPr>
              <a:t>https://universe.roboflow.com/yeison-89e3n/placas_vehiculares/dataset/2</a:t>
            </a:r>
            <a:endParaRPr lang="es-E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B765FB-6B7C-1037-9C07-68EC06A8F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24F7330-B6E7-4511-F064-1F0A22D80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6829"/>
          <a:stretch/>
        </p:blipFill>
        <p:spPr>
          <a:xfrm>
            <a:off x="0" y="0"/>
            <a:ext cx="14630400" cy="656950"/>
          </a:xfrm>
          <a:prstGeom prst="rect">
            <a:avLst/>
          </a:prstGeom>
        </p:spPr>
      </p:pic>
      <p:sp>
        <p:nvSpPr>
          <p:cNvPr id="11" name="Text 3">
            <a:extLst>
              <a:ext uri="{FF2B5EF4-FFF2-40B4-BE49-F238E27FC236}">
                <a16:creationId xmlns:a16="http://schemas.microsoft.com/office/drawing/2014/main" id="{53B3438B-5BCA-4962-5820-9EC89A9F8C72}"/>
              </a:ext>
            </a:extLst>
          </p:cNvPr>
          <p:cNvSpPr/>
          <p:nvPr/>
        </p:nvSpPr>
        <p:spPr>
          <a:xfrm>
            <a:off x="798758" y="894167"/>
            <a:ext cx="9368071" cy="1155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400" dirty="0">
                <a:solidFill>
                  <a:srgbClr val="CFCBBF"/>
                </a:solidFill>
                <a:latin typeface="Raleway"/>
              </a:rPr>
              <a:t>2.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Reentrenamiento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del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modelo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en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base a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el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dataset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descargado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.</a:t>
            </a:r>
            <a:endParaRPr lang="en-US" sz="2400" dirty="0" err="1">
              <a:solidFill>
                <a:srgbClr val="CFCBBF"/>
              </a:solidFill>
              <a:latin typeface="Raleway"/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12" name="Imagen 11" descr="Texto&#10;&#10;El contenido generado por inteligencia artificial puede ser incorrecto.">
            <a:extLst>
              <a:ext uri="{FF2B5EF4-FFF2-40B4-BE49-F238E27FC236}">
                <a16:creationId xmlns:a16="http://schemas.microsoft.com/office/drawing/2014/main" id="{0B32C23C-CE50-32BD-91B1-2FA865B123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798" y="4495152"/>
            <a:ext cx="10972798" cy="3224703"/>
          </a:xfrm>
          <a:prstGeom prst="rect">
            <a:avLst/>
          </a:prstGeom>
        </p:spPr>
      </p:pic>
      <p:pic>
        <p:nvPicPr>
          <p:cNvPr id="13" name="Imagen 12" descr="Texto&#10;&#10;El contenido generado por inteligencia artificial puede ser incorrecto.">
            <a:extLst>
              <a:ext uri="{FF2B5EF4-FFF2-40B4-BE49-F238E27FC236}">
                <a16:creationId xmlns:a16="http://schemas.microsoft.com/office/drawing/2014/main" id="{4498F18A-0F27-DA92-E5C6-A5823CF5FC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045" y="1594629"/>
            <a:ext cx="9926846" cy="269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181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15FCC-DD1E-068C-7EBE-28159B4AB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0C9B092-FF36-85E4-79B3-3C095076B58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881" r="314"/>
          <a:stretch/>
        </p:blipFill>
        <p:spPr>
          <a:xfrm>
            <a:off x="11404121" y="0"/>
            <a:ext cx="3226263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BE726D69-2E6D-286A-C8FE-865093D51E9C}"/>
              </a:ext>
            </a:extLst>
          </p:cNvPr>
          <p:cNvSpPr/>
          <p:nvPr/>
        </p:nvSpPr>
        <p:spPr>
          <a:xfrm>
            <a:off x="793790" y="534902"/>
            <a:ext cx="7346008" cy="588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3600" err="1">
                <a:solidFill>
                  <a:srgbClr val="F2E782"/>
                </a:solidFill>
                <a:latin typeface="Prata"/>
              </a:rPr>
              <a:t>Integración</a:t>
            </a:r>
            <a:r>
              <a:rPr lang="en-US" sz="3600" dirty="0">
                <a:solidFill>
                  <a:srgbClr val="F2E782"/>
                </a:solidFill>
                <a:latin typeface="Prata"/>
              </a:rPr>
              <a:t> con </a:t>
            </a:r>
            <a:r>
              <a:rPr lang="en-US" sz="3600" err="1">
                <a:solidFill>
                  <a:srgbClr val="F2E782"/>
                </a:solidFill>
                <a:latin typeface="Prata"/>
              </a:rPr>
              <a:t>EasyOCR</a:t>
            </a:r>
            <a:endParaRPr lang="en-US" sz="4000" dirty="0">
              <a:solidFill>
                <a:srgbClr val="F2E782"/>
              </a:solidFill>
              <a:latin typeface="Prata"/>
            </a:endParaRPr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2F5A44BF-84A0-38AC-CE8A-DAC44E2F4559}"/>
              </a:ext>
            </a:extLst>
          </p:cNvPr>
          <p:cNvSpPr/>
          <p:nvPr/>
        </p:nvSpPr>
        <p:spPr>
          <a:xfrm>
            <a:off x="798757" y="1359994"/>
            <a:ext cx="8367407" cy="1155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57200" indent="-457200">
              <a:lnSpc>
                <a:spcPts val="2850"/>
              </a:lnSpc>
              <a:buAutoNum type="arabicPeriod"/>
            </a:pPr>
            <a:r>
              <a:rPr lang="en-US" sz="2400" dirty="0" err="1">
                <a:solidFill>
                  <a:srgbClr val="CFCBBF"/>
                </a:solidFill>
                <a:latin typeface="Raleway"/>
              </a:rPr>
              <a:t>Etiquetado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de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los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datos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para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realizar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el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test de la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integración</a:t>
            </a:r>
          </a:p>
        </p:txBody>
      </p:sp>
      <p:pic>
        <p:nvPicPr>
          <p:cNvPr id="15" name="Imagen 14" descr="Interfaz de usuario gráfica, Aplicación&#10;&#10;El contenido generado por inteligencia artificial puede ser incorrecto.">
            <a:extLst>
              <a:ext uri="{FF2B5EF4-FFF2-40B4-BE49-F238E27FC236}">
                <a16:creationId xmlns:a16="http://schemas.microsoft.com/office/drawing/2014/main" id="{B6713A7B-C462-E245-1E4C-25593D6A25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4075" y="2302944"/>
            <a:ext cx="7988060" cy="3623712"/>
          </a:xfrm>
          <a:prstGeom prst="rect">
            <a:avLst/>
          </a:prstGeom>
        </p:spPr>
      </p:pic>
      <p:sp>
        <p:nvSpPr>
          <p:cNvPr id="16" name="Text 3">
            <a:extLst>
              <a:ext uri="{FF2B5EF4-FFF2-40B4-BE49-F238E27FC236}">
                <a16:creationId xmlns:a16="http://schemas.microsoft.com/office/drawing/2014/main" id="{F0170B26-FB84-ED4D-3B18-C198A362D517}"/>
              </a:ext>
            </a:extLst>
          </p:cNvPr>
          <p:cNvSpPr/>
          <p:nvPr/>
        </p:nvSpPr>
        <p:spPr>
          <a:xfrm>
            <a:off x="798756" y="6104522"/>
            <a:ext cx="10351482" cy="14830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400" dirty="0">
                <a:solidFill>
                  <a:srgbClr val="CFCBBF"/>
                </a:solidFill>
                <a:latin typeface="Raleway"/>
              </a:rPr>
              <a:t>2.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Redimensión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de las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imágenes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para ser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implementadas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dentro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de YOLO.</a:t>
            </a:r>
          </a:p>
          <a:p>
            <a:pPr>
              <a:lnSpc>
                <a:spcPts val="2850"/>
              </a:lnSpc>
            </a:pPr>
            <a:r>
              <a:rPr lang="en-US" sz="2400" dirty="0">
                <a:solidFill>
                  <a:srgbClr val="CFCBBF"/>
                </a:solidFill>
                <a:latin typeface="Raleway"/>
              </a:rPr>
              <a:t>3.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Integración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de ambos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modelos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,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limpieza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de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valores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recibidos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de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EasyOCR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para test y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calculo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 de </a:t>
            </a:r>
            <a:r>
              <a:rPr lang="en-US" sz="2400" dirty="0" err="1">
                <a:solidFill>
                  <a:srgbClr val="CFCBBF"/>
                </a:solidFill>
                <a:latin typeface="Raleway"/>
              </a:rPr>
              <a:t>confiabilidad</a:t>
            </a:r>
            <a:r>
              <a:rPr lang="en-US" sz="2400" dirty="0">
                <a:solidFill>
                  <a:srgbClr val="CFCBBF"/>
                </a:solidFill>
                <a:latin typeface="Raleway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2826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D4C4BB1-C69A-1970-0CF9-517A2AC4F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accent2"/>
                </a:solidFill>
              </a:rPr>
              <a:t>Resultados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12" name="Marcador de contenido 11">
            <a:extLst>
              <a:ext uri="{FF2B5EF4-FFF2-40B4-BE49-F238E27FC236}">
                <a16:creationId xmlns:a16="http://schemas.microsoft.com/office/drawing/2014/main" id="{0D2D904F-5AE2-0BA4-01B2-2D5C35540B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22970" y="2190750"/>
            <a:ext cx="5785260" cy="5221288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D4542BB-EA66-72C8-8D67-09FEAEDE6E8E}"/>
              </a:ext>
            </a:extLst>
          </p:cNvPr>
          <p:cNvSpPr txBox="1"/>
          <p:nvPr/>
        </p:nvSpPr>
        <p:spPr>
          <a:xfrm>
            <a:off x="1065488" y="1736520"/>
            <a:ext cx="6557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accent1"/>
                </a:solidFill>
              </a:rPr>
              <a:t>Métricas de entrenamiento y validación del modelo YOLO</a:t>
            </a:r>
            <a:endParaRPr lang="es-CO" sz="2000" dirty="0">
              <a:solidFill>
                <a:schemeClr val="accent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4C92EE5-DF99-6FFB-F473-69A474CF0B2B}"/>
              </a:ext>
            </a:extLst>
          </p:cNvPr>
          <p:cNvSpPr txBox="1"/>
          <p:nvPr/>
        </p:nvSpPr>
        <p:spPr>
          <a:xfrm>
            <a:off x="8358883" y="1628716"/>
            <a:ext cx="44743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chemeClr val="accent1"/>
                </a:solidFill>
              </a:rPr>
              <a:t>Matriz de confusión</a:t>
            </a:r>
            <a:endParaRPr lang="es-CO" sz="2000" dirty="0">
              <a:solidFill>
                <a:schemeClr val="accent1"/>
              </a:solidFill>
            </a:endParaRP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EF1DD5E0-8142-6D13-3817-99ACE6476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804" y="2190750"/>
            <a:ext cx="6949856" cy="522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335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8D01E226-1AC9-A442-BDC1-0E14FDDDF9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274254" y="235656"/>
            <a:ext cx="5305405" cy="4100449"/>
          </a:xfr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40FE1E8-56C6-2BF9-E08E-8D86E8B438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6159"/>
          <a:stretch/>
        </p:blipFill>
        <p:spPr>
          <a:xfrm>
            <a:off x="532526" y="428997"/>
            <a:ext cx="4191585" cy="368580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53A35506-A3A6-3564-82B6-23387E8E44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3933"/>
          <a:stretch/>
        </p:blipFill>
        <p:spPr>
          <a:xfrm>
            <a:off x="941488" y="4611392"/>
            <a:ext cx="5181910" cy="3189211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62CCD82B-2C44-E424-F665-68D83C531C8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20571"/>
          <a:stretch/>
        </p:blipFill>
        <p:spPr>
          <a:xfrm>
            <a:off x="6887431" y="4466167"/>
            <a:ext cx="3992902" cy="333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132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E0CD8-254A-6900-1B3F-3C35D320C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D48BBD6-04EA-6FB0-5EEE-332A1A442FD2}"/>
              </a:ext>
            </a:extLst>
          </p:cNvPr>
          <p:cNvSpPr/>
          <p:nvPr/>
        </p:nvSpPr>
        <p:spPr>
          <a:xfrm>
            <a:off x="4727435" y="858106"/>
            <a:ext cx="58472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F2E782"/>
                </a:solidFill>
                <a:latin typeface="Prata"/>
              </a:rPr>
              <a:t>Conclusiones</a:t>
            </a: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5A6E326D-0617-5708-F197-CBD1D67E11B8}"/>
              </a:ext>
            </a:extLst>
          </p:cNvPr>
          <p:cNvSpPr/>
          <p:nvPr/>
        </p:nvSpPr>
        <p:spPr>
          <a:xfrm>
            <a:off x="793790" y="1909574"/>
            <a:ext cx="6527339" cy="59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dirty="0" err="1">
                <a:solidFill>
                  <a:srgbClr val="F2E782"/>
                </a:solidFill>
                <a:latin typeface="Prata"/>
              </a:rPr>
              <a:t>Segmento</a:t>
            </a:r>
            <a:r>
              <a:rPr lang="en-US" sz="2800" dirty="0">
                <a:solidFill>
                  <a:srgbClr val="F2E782"/>
                </a:solidFill>
                <a:latin typeface="Prata"/>
              </a:rPr>
              <a:t> de </a:t>
            </a:r>
            <a:r>
              <a:rPr lang="en-US" sz="2800" dirty="0" err="1">
                <a:solidFill>
                  <a:srgbClr val="F2E782"/>
                </a:solidFill>
                <a:latin typeface="Prata"/>
              </a:rPr>
              <a:t>Identificación</a:t>
            </a:r>
            <a:r>
              <a:rPr lang="en-US" sz="2800" dirty="0">
                <a:solidFill>
                  <a:srgbClr val="F2E782"/>
                </a:solidFill>
                <a:latin typeface="Prata"/>
              </a:rPr>
              <a:t> de </a:t>
            </a:r>
            <a:r>
              <a:rPr lang="en-US" sz="2800" dirty="0" err="1">
                <a:solidFill>
                  <a:srgbClr val="F2E782"/>
                </a:solidFill>
                <a:latin typeface="Prata"/>
              </a:rPr>
              <a:t>Placas</a:t>
            </a: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18B11EE8-F9B7-7C70-7D94-A20BBDEDE2FF}"/>
              </a:ext>
            </a:extLst>
          </p:cNvPr>
          <p:cNvSpPr/>
          <p:nvPr/>
        </p:nvSpPr>
        <p:spPr>
          <a:xfrm>
            <a:off x="931813" y="2611488"/>
            <a:ext cx="8039003" cy="1502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dirty="0">
                <a:solidFill>
                  <a:srgbClr val="CFCBBF"/>
                </a:solidFill>
                <a:latin typeface="Raleway"/>
              </a:rPr>
              <a:t>Las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gráficas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que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analizan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el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entrenamiento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a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través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de las 10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épocas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, con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los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que se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entrenan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el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modelo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YOLO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muestran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un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posible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underfiting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debido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a que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el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error es mayor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en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entrenamiento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que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en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validación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,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requiere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un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modelo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más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robusto</a:t>
            </a: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68034942-FE42-5B98-85BD-F42E1EB09C9A}"/>
              </a:ext>
            </a:extLst>
          </p:cNvPr>
          <p:cNvSpPr/>
          <p:nvPr/>
        </p:nvSpPr>
        <p:spPr>
          <a:xfrm>
            <a:off x="801905" y="4445740"/>
            <a:ext cx="7340078" cy="37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dirty="0" err="1">
                <a:solidFill>
                  <a:srgbClr val="F2E782"/>
                </a:solidFill>
                <a:latin typeface="Prata"/>
              </a:rPr>
              <a:t>Segmento</a:t>
            </a:r>
            <a:r>
              <a:rPr lang="en-US" sz="2800" dirty="0">
                <a:solidFill>
                  <a:srgbClr val="F2E782"/>
                </a:solidFill>
                <a:latin typeface="Prata"/>
              </a:rPr>
              <a:t> de </a:t>
            </a:r>
            <a:r>
              <a:rPr lang="en-US" sz="2800" dirty="0" err="1">
                <a:solidFill>
                  <a:srgbClr val="F2E782"/>
                </a:solidFill>
                <a:latin typeface="Prata"/>
              </a:rPr>
              <a:t>Reconociento</a:t>
            </a:r>
            <a:r>
              <a:rPr lang="en-US" sz="2800" dirty="0">
                <a:solidFill>
                  <a:srgbClr val="F2E782"/>
                </a:solidFill>
                <a:latin typeface="Prata"/>
              </a:rPr>
              <a:t> de </a:t>
            </a:r>
            <a:r>
              <a:rPr lang="en-US" sz="2800" dirty="0" err="1">
                <a:solidFill>
                  <a:srgbClr val="F2E782"/>
                </a:solidFill>
                <a:latin typeface="Prata"/>
              </a:rPr>
              <a:t>caracteres</a:t>
            </a:r>
            <a:endParaRPr lang="en-US" sz="2400" dirty="0">
              <a:solidFill>
                <a:srgbClr val="F2E782"/>
              </a:solidFill>
              <a:latin typeface="Prata"/>
            </a:endParaRPr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0F34AE25-601C-1D09-7EDD-4FCB1302E5D3}"/>
              </a:ext>
            </a:extLst>
          </p:cNvPr>
          <p:cNvSpPr/>
          <p:nvPr/>
        </p:nvSpPr>
        <p:spPr>
          <a:xfrm>
            <a:off x="939929" y="5147654"/>
            <a:ext cx="9252035" cy="1609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dirty="0">
                <a:solidFill>
                  <a:srgbClr val="CFCBBF"/>
                </a:solidFill>
                <a:latin typeface="Raleway"/>
              </a:rPr>
              <a:t>Para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evitar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que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el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modelo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de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EasyOCR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no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reconozca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algunos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caracteres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es </a:t>
            </a:r>
          </a:p>
          <a:p>
            <a:pPr>
              <a:lnSpc>
                <a:spcPts val="2850"/>
              </a:lnSpc>
            </a:pPr>
            <a:r>
              <a:rPr lang="en-US" sz="2000" dirty="0" err="1">
                <a:solidFill>
                  <a:srgbClr val="CFCBBF"/>
                </a:solidFill>
                <a:latin typeface="Raleway"/>
              </a:rPr>
              <a:t>Necesario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también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realizar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una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integración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con un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modelo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de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segmentación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</a:p>
          <a:p>
            <a:pPr>
              <a:lnSpc>
                <a:spcPts val="2850"/>
              </a:lnSpc>
            </a:pPr>
            <a:r>
              <a:rPr lang="en-US" sz="2000" dirty="0" err="1">
                <a:solidFill>
                  <a:srgbClr val="CFCBBF"/>
                </a:solidFill>
                <a:latin typeface="Raleway"/>
              </a:rPr>
              <a:t>hacia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cada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caracter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de la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placa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y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ahí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si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realizar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la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detección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de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los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  <a:r>
              <a:rPr lang="en-US" sz="2000" dirty="0" err="1">
                <a:solidFill>
                  <a:srgbClr val="CFCBBF"/>
                </a:solidFill>
                <a:latin typeface="Raleway"/>
              </a:rPr>
              <a:t>caracteres</a:t>
            </a:r>
            <a:r>
              <a:rPr lang="en-US" sz="2000" dirty="0">
                <a:solidFill>
                  <a:srgbClr val="CFCBBF"/>
                </a:solidFill>
                <a:latin typeface="Raleway"/>
              </a:rPr>
              <a:t> </a:t>
            </a:r>
          </a:p>
          <a:p>
            <a:pPr>
              <a:lnSpc>
                <a:spcPts val="2850"/>
              </a:lnSpc>
            </a:pPr>
            <a:r>
              <a:rPr lang="en-US" sz="2000" dirty="0">
                <a:solidFill>
                  <a:srgbClr val="CFCBBF"/>
                </a:solidFill>
                <a:latin typeface="Raleway"/>
              </a:rPr>
              <a:t>de forma individual.</a:t>
            </a:r>
          </a:p>
          <a:p>
            <a:pPr>
              <a:lnSpc>
                <a:spcPts val="2850"/>
              </a:lnSpc>
            </a:pPr>
            <a:endParaRPr lang="en-US" sz="2000" dirty="0">
              <a:solidFill>
                <a:srgbClr val="CFCBBF"/>
              </a:solidFill>
              <a:latin typeface="Raleway"/>
            </a:endParaRPr>
          </a:p>
        </p:txBody>
      </p:sp>
      <p:pic>
        <p:nvPicPr>
          <p:cNvPr id="7" name="Imagen 6" descr="Gráfico, Gráfico de líneas&#10;&#10;El contenido generado por inteligencia artificial puede ser incorrecto.">
            <a:extLst>
              <a:ext uri="{FF2B5EF4-FFF2-40B4-BE49-F238E27FC236}">
                <a16:creationId xmlns:a16="http://schemas.microsoft.com/office/drawing/2014/main" id="{113AB0FA-755D-B412-F2F6-09DFFEEC2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2716" y="755482"/>
            <a:ext cx="2742448" cy="657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310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7A4B29D2-A861-6961-F9E4-8F6C6B14D0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747"/>
          <a:stretch/>
        </p:blipFill>
        <p:spPr>
          <a:xfrm>
            <a:off x="20" y="10"/>
            <a:ext cx="14630380" cy="82295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70771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23480E8-E9EB-C6EE-6B4F-5DB198C65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6"/>
          <a:stretch/>
        </p:blipFill>
        <p:spPr bwMode="auto">
          <a:xfrm>
            <a:off x="20" y="10"/>
            <a:ext cx="14630380" cy="8229590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129332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27337AC-740F-1AF3-68E1-CA2276B9A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37" y="3261470"/>
            <a:ext cx="2786926" cy="181000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AF5562F-D8B3-FA08-7FD4-602E76DDB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975" y="2478446"/>
            <a:ext cx="4249871" cy="296908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A051B95-40C8-53B2-2F22-5B1977262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4361" y="4701498"/>
            <a:ext cx="2695951" cy="1810003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48F032B-05AF-802D-6EA5-B9307CA76737}"/>
              </a:ext>
            </a:extLst>
          </p:cNvPr>
          <p:cNvSpPr txBox="1"/>
          <p:nvPr/>
        </p:nvSpPr>
        <p:spPr>
          <a:xfrm>
            <a:off x="9814360" y="2221684"/>
            <a:ext cx="26959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/>
              <a:t>Clasificación</a:t>
            </a:r>
            <a:endParaRPr lang="es-CO" sz="32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8C2DE68-5E6B-0C4A-A192-1FC0F75E5A9B}"/>
              </a:ext>
            </a:extLst>
          </p:cNvPr>
          <p:cNvSpPr txBox="1"/>
          <p:nvPr/>
        </p:nvSpPr>
        <p:spPr>
          <a:xfrm>
            <a:off x="10013034" y="2748130"/>
            <a:ext cx="2298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Categoría: “Silla”</a:t>
            </a:r>
            <a:endParaRPr lang="es-CO" sz="24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DACCE43-59BF-D630-B10D-40D006F2EAD2}"/>
              </a:ext>
            </a:extLst>
          </p:cNvPr>
          <p:cNvSpPr txBox="1"/>
          <p:nvPr/>
        </p:nvSpPr>
        <p:spPr>
          <a:xfrm>
            <a:off x="9814361" y="4166472"/>
            <a:ext cx="26959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/>
              <a:t>Localización</a:t>
            </a:r>
            <a:endParaRPr lang="es-CO" sz="3200" dirty="0"/>
          </a:p>
        </p:txBody>
      </p:sp>
      <p:sp>
        <p:nvSpPr>
          <p:cNvPr id="14" name="Flecha: a la derecha 13">
            <a:extLst>
              <a:ext uri="{FF2B5EF4-FFF2-40B4-BE49-F238E27FC236}">
                <a16:creationId xmlns:a16="http://schemas.microsoft.com/office/drawing/2014/main" id="{3978003B-1073-48C9-8E99-E014AA0F6958}"/>
              </a:ext>
            </a:extLst>
          </p:cNvPr>
          <p:cNvSpPr/>
          <p:nvPr/>
        </p:nvSpPr>
        <p:spPr>
          <a:xfrm rot="19867794">
            <a:off x="8462308" y="2901177"/>
            <a:ext cx="1489753" cy="8103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Flecha: a la derecha 14">
            <a:extLst>
              <a:ext uri="{FF2B5EF4-FFF2-40B4-BE49-F238E27FC236}">
                <a16:creationId xmlns:a16="http://schemas.microsoft.com/office/drawing/2014/main" id="{742F735E-DCA7-B7BC-B5B7-09EC3D3C1334}"/>
              </a:ext>
            </a:extLst>
          </p:cNvPr>
          <p:cNvSpPr/>
          <p:nvPr/>
        </p:nvSpPr>
        <p:spPr>
          <a:xfrm rot="2428008">
            <a:off x="8380715" y="4226263"/>
            <a:ext cx="1489753" cy="8103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4E25DE4-6F78-922B-EC42-558419895DD8}"/>
              </a:ext>
            </a:extLst>
          </p:cNvPr>
          <p:cNvSpPr txBox="1"/>
          <p:nvPr/>
        </p:nvSpPr>
        <p:spPr>
          <a:xfrm>
            <a:off x="1377124" y="2617120"/>
            <a:ext cx="26959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/>
              <a:t>Imagen</a:t>
            </a:r>
            <a:endParaRPr lang="es-CO" sz="3200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791D1E8-ED8B-CF0C-4916-1E99C1DCF702}"/>
              </a:ext>
            </a:extLst>
          </p:cNvPr>
          <p:cNvSpPr txBox="1"/>
          <p:nvPr/>
        </p:nvSpPr>
        <p:spPr>
          <a:xfrm>
            <a:off x="2373330" y="482885"/>
            <a:ext cx="9185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dirty="0">
                <a:solidFill>
                  <a:schemeClr val="accent1"/>
                </a:solidFill>
              </a:rPr>
              <a:t>Conceptos básicos y clave de YOLO</a:t>
            </a:r>
            <a:endParaRPr lang="es-CO" sz="4800" dirty="0">
              <a:solidFill>
                <a:schemeClr val="accent1"/>
              </a:solidFill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404A9755-2721-5188-F5C5-7F7B24ACAF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4010" y="5755422"/>
            <a:ext cx="2542179" cy="1512158"/>
          </a:xfrm>
          <a:prstGeom prst="rect">
            <a:avLst/>
          </a:prstGeom>
        </p:spPr>
      </p:pic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48BDD433-EFA9-1816-F51D-465A0B21DF34}"/>
              </a:ext>
            </a:extLst>
          </p:cNvPr>
          <p:cNvSpPr/>
          <p:nvPr/>
        </p:nvSpPr>
        <p:spPr>
          <a:xfrm>
            <a:off x="3757068" y="3648482"/>
            <a:ext cx="1489753" cy="8103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3451C6CA-7932-4921-887C-5A3C6580BDFF}"/>
              </a:ext>
            </a:extLst>
          </p:cNvPr>
          <p:cNvSpPr/>
          <p:nvPr/>
        </p:nvSpPr>
        <p:spPr>
          <a:xfrm rot="19867794">
            <a:off x="4036212" y="5346359"/>
            <a:ext cx="1489753" cy="8103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7559F8C2-9329-928F-CB26-7B351BB8B6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3988" y="6078186"/>
            <a:ext cx="3105260" cy="1828579"/>
          </a:xfrm>
          <a:prstGeom prst="rect">
            <a:avLst/>
          </a:prstGeom>
        </p:spPr>
      </p:pic>
      <p:sp>
        <p:nvSpPr>
          <p:cNvPr id="25" name="Flecha: hacia abajo 24">
            <a:extLst>
              <a:ext uri="{FF2B5EF4-FFF2-40B4-BE49-F238E27FC236}">
                <a16:creationId xmlns:a16="http://schemas.microsoft.com/office/drawing/2014/main" id="{ED7331ED-860D-AAB3-F531-70600950558C}"/>
              </a:ext>
            </a:extLst>
          </p:cNvPr>
          <p:cNvSpPr/>
          <p:nvPr/>
        </p:nvSpPr>
        <p:spPr>
          <a:xfrm>
            <a:off x="6334469" y="5227395"/>
            <a:ext cx="710831" cy="11323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6D3D76E-F92F-9E4A-ABA3-850C97AADA03}"/>
              </a:ext>
            </a:extLst>
          </p:cNvPr>
          <p:cNvSpPr txBox="1"/>
          <p:nvPr/>
        </p:nvSpPr>
        <p:spPr>
          <a:xfrm>
            <a:off x="6597704" y="5560977"/>
            <a:ext cx="26959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/>
              <a:t>Detección</a:t>
            </a:r>
            <a:endParaRPr lang="es-CO" sz="3200" dirty="0"/>
          </a:p>
        </p:txBody>
      </p:sp>
    </p:spTree>
    <p:extLst>
      <p:ext uri="{BB962C8B-B14F-4D97-AF65-F5344CB8AC3E}">
        <p14:creationId xmlns:p14="http://schemas.microsoft.com/office/powerpoint/2010/main" val="3426301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45626552-817D-B67A-678B-7ECA76099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accent1"/>
                </a:solidFill>
              </a:rPr>
              <a:t>Codificación</a:t>
            </a:r>
            <a:r>
              <a:rPr lang="en-US" dirty="0">
                <a:solidFill>
                  <a:schemeClr val="accent1"/>
                </a:solidFill>
              </a:rPr>
              <a:t> de bounding boxes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762E5A49-A30F-095F-A986-FC77CBF6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856" b="1"/>
          <a:stretch/>
        </p:blipFill>
        <p:spPr>
          <a:xfrm>
            <a:off x="1005840" y="2190750"/>
            <a:ext cx="12618720" cy="52216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31871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9265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EasyOCR: Reconocimiento Óptico de Caracteres Simplificado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591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EasyOCR es una librería Python que simplifica la extracción de texto de imágenes.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416159" y="5789652"/>
            <a:ext cx="9084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bi</a:t>
            </a:r>
            <a:endParaRPr lang="en-US" sz="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8472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Eficiencia y Precisión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Alta Precisión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Supera a otras herramientas como Tesseract en la precisión del reconocimiento.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38550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Reconocimiento Multilingüe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Soporta la extracción de texto en múltiples idiomas.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94692"/>
            <a:ext cx="6569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Potenciado por PyTorch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5987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990243" y="3683794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59878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Construido sobre PyTorch, un framework de aprendizaje profundo.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5987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4836319" y="3683794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5422583" y="359878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Integración con GPUs para un procesamiento acelerado.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6945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8"/>
          <p:cNvSpPr/>
          <p:nvPr/>
        </p:nvSpPr>
        <p:spPr>
          <a:xfrm>
            <a:off x="943451" y="5254466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530906" y="516945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Modelos pre-entrenados optimizados para OCR.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3022"/>
            <a:ext cx="87903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Personalización y Adaptabilidad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21962"/>
            <a:ext cx="64080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1020604" y="5448776"/>
            <a:ext cx="29110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Selección de Idiomas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939195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Descarga automáticamente las redes neuronales para el idioma que se desea reconocer.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5221962"/>
            <a:ext cx="64080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7655481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Instalación Simple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55481" y="5939195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Instalación mediante pip, fácil integración con entornos de desarrollo.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9469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Optimización del Rendimiento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05241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846201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Configuración para la utilización de GPUs para un procesamiento más rápido.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4052411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742021" y="4846201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Acelera el proceso de reconocimiento de texto.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2013 - Tema de 2022">
  <a:themeElements>
    <a:clrScheme name="Office 2013 - Tema de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Tema de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Tema de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199</TotalTime>
  <Words>490</Words>
  <Application>Microsoft Office PowerPoint</Application>
  <PresentationFormat>Personalizado</PresentationFormat>
  <Paragraphs>81</Paragraphs>
  <Slides>19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6" baseType="lpstr">
      <vt:lpstr>Calibri Light</vt:lpstr>
      <vt:lpstr>Arial</vt:lpstr>
      <vt:lpstr>Calibri</vt:lpstr>
      <vt:lpstr>Prata</vt:lpstr>
      <vt:lpstr>Raleway Medium</vt:lpstr>
      <vt:lpstr>Raleway</vt:lpstr>
      <vt:lpstr>Office 2013 - Tema de 2022</vt:lpstr>
      <vt:lpstr>Presentación de PowerPoint</vt:lpstr>
      <vt:lpstr>Presentación de PowerPoint</vt:lpstr>
      <vt:lpstr>Presentación de PowerPoint</vt:lpstr>
      <vt:lpstr>Codificación de bounding boxes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Resultados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YERMARIN FARID VIANA OSSA</cp:lastModifiedBy>
  <cp:revision>5</cp:revision>
  <dcterms:created xsi:type="dcterms:W3CDTF">2025-02-07T02:05:25Z</dcterms:created>
  <dcterms:modified xsi:type="dcterms:W3CDTF">2025-02-07T23:24:32Z</dcterms:modified>
</cp:coreProperties>
</file>